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7" autoAdjust="0"/>
    <p:restoredTop sz="94660"/>
  </p:normalViewPr>
  <p:slideViewPr>
    <p:cSldViewPr>
      <p:cViewPr varScale="1">
        <p:scale>
          <a:sx n="69" d="100"/>
          <a:sy n="69" d="100"/>
        </p:scale>
        <p:origin x="-145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236D7-24DB-429E-8FB1-DD15CBCC42F2}" type="doc">
      <dgm:prSet loTypeId="urn:microsoft.com/office/officeart/2005/8/layout/vList2" loCatId="list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92D1017-569D-415F-AD3F-04E65D08621C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Increasing revenues</a:t>
          </a:r>
          <a:endParaRPr lang="en-US" dirty="0">
            <a:latin typeface="Agency FB" panose="020B0503020202020204" pitchFamily="34" charset="0"/>
          </a:endParaRPr>
        </a:p>
      </dgm:t>
    </dgm:pt>
    <dgm:pt modelId="{DD1596D5-A8D9-4728-B53E-A426A2FE266A}" type="parTrans" cxnId="{813718E4-9656-4841-94F9-4DA39A8B294C}">
      <dgm:prSet/>
      <dgm:spPr/>
      <dgm:t>
        <a:bodyPr/>
        <a:lstStyle/>
        <a:p>
          <a:endParaRPr lang="en-US"/>
        </a:p>
      </dgm:t>
    </dgm:pt>
    <dgm:pt modelId="{604ACE90-70C5-4EE3-B8A6-DA189564ACF8}" type="sibTrans" cxnId="{813718E4-9656-4841-94F9-4DA39A8B294C}">
      <dgm:prSet/>
      <dgm:spPr/>
      <dgm:t>
        <a:bodyPr/>
        <a:lstStyle/>
        <a:p>
          <a:endParaRPr lang="en-US"/>
        </a:p>
      </dgm:t>
    </dgm:pt>
    <dgm:pt modelId="{7A7A9615-6CD1-420E-BE18-0D8D770511A8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Usage of existing customer base</a:t>
          </a:r>
          <a:endParaRPr lang="en-US" dirty="0">
            <a:latin typeface="Agency FB" panose="020B0503020202020204" pitchFamily="34" charset="0"/>
          </a:endParaRPr>
        </a:p>
      </dgm:t>
    </dgm:pt>
    <dgm:pt modelId="{7DC21EA9-AE01-4FAD-9E77-A1836E2EA3BB}" type="parTrans" cxnId="{B3F84489-1C61-40D2-8AEC-392474E520BB}">
      <dgm:prSet/>
      <dgm:spPr/>
      <dgm:t>
        <a:bodyPr/>
        <a:lstStyle/>
        <a:p>
          <a:endParaRPr lang="en-US"/>
        </a:p>
      </dgm:t>
    </dgm:pt>
    <dgm:pt modelId="{062DD925-1A4B-46BC-8A07-0A278A1683DE}" type="sibTrans" cxnId="{B3F84489-1C61-40D2-8AEC-392474E520BB}">
      <dgm:prSet/>
      <dgm:spPr/>
      <dgm:t>
        <a:bodyPr/>
        <a:lstStyle/>
        <a:p>
          <a:endParaRPr lang="en-US"/>
        </a:p>
      </dgm:t>
    </dgm:pt>
    <dgm:pt modelId="{C7773C4B-341E-4CFA-B652-1858B92059E4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Optimization using ML can aide better strategies.</a:t>
          </a:r>
          <a:endParaRPr lang="en-US" dirty="0">
            <a:latin typeface="Agency FB" panose="020B0503020202020204" pitchFamily="34" charset="0"/>
          </a:endParaRPr>
        </a:p>
      </dgm:t>
    </dgm:pt>
    <dgm:pt modelId="{9AF58A27-54F3-4CEF-A4BB-AC109EFEEF05}" type="parTrans" cxnId="{3D871997-EF4D-4996-91D6-CF7EEE5DEE99}">
      <dgm:prSet/>
      <dgm:spPr/>
      <dgm:t>
        <a:bodyPr/>
        <a:lstStyle/>
        <a:p>
          <a:endParaRPr lang="en-US"/>
        </a:p>
      </dgm:t>
    </dgm:pt>
    <dgm:pt modelId="{19D78BFB-DC38-4115-A8A8-A2FC9F8F66E7}" type="sibTrans" cxnId="{3D871997-EF4D-4996-91D6-CF7EEE5DEE99}">
      <dgm:prSet/>
      <dgm:spPr/>
      <dgm:t>
        <a:bodyPr/>
        <a:lstStyle/>
        <a:p>
          <a:endParaRPr lang="en-US"/>
        </a:p>
      </dgm:t>
    </dgm:pt>
    <dgm:pt modelId="{4D9AEEA1-363A-409D-A079-FB40968E40D3}" type="pres">
      <dgm:prSet presAssocID="{ADA236D7-24DB-429E-8FB1-DD15CBCC42F2}" presName="linear" presStyleCnt="0">
        <dgm:presLayoutVars>
          <dgm:animLvl val="lvl"/>
          <dgm:resizeHandles val="exact"/>
        </dgm:presLayoutVars>
      </dgm:prSet>
      <dgm:spPr/>
    </dgm:pt>
    <dgm:pt modelId="{74A6245F-BBDF-4B11-A1E0-CF4736A27324}" type="pres">
      <dgm:prSet presAssocID="{092D1017-569D-415F-AD3F-04E65D08621C}" presName="parentText" presStyleLbl="node1" presStyleIdx="0" presStyleCnt="3" custScaleY="1883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1A1C18-D2D1-48C0-A6A6-36FE1F6DA997}" type="pres">
      <dgm:prSet presAssocID="{604ACE90-70C5-4EE3-B8A6-DA189564ACF8}" presName="spacer" presStyleCnt="0"/>
      <dgm:spPr/>
    </dgm:pt>
    <dgm:pt modelId="{741A163B-26E9-45EC-A171-8DC7F28288F6}" type="pres">
      <dgm:prSet presAssocID="{7A7A9615-6CD1-420E-BE18-0D8D770511A8}" presName="parentText" presStyleLbl="node1" presStyleIdx="1" presStyleCnt="3" custScaleY="188316">
        <dgm:presLayoutVars>
          <dgm:chMax val="0"/>
          <dgm:bulletEnabled val="1"/>
        </dgm:presLayoutVars>
      </dgm:prSet>
      <dgm:spPr/>
    </dgm:pt>
    <dgm:pt modelId="{B98F4020-A95B-43A3-B46F-DE7D2E8F873E}" type="pres">
      <dgm:prSet presAssocID="{062DD925-1A4B-46BC-8A07-0A278A1683DE}" presName="spacer" presStyleCnt="0"/>
      <dgm:spPr/>
    </dgm:pt>
    <dgm:pt modelId="{C71BC6D2-2626-461D-A6D7-14DA8F9AC42E}" type="pres">
      <dgm:prSet presAssocID="{C7773C4B-341E-4CFA-B652-1858B92059E4}" presName="parentText" presStyleLbl="node1" presStyleIdx="2" presStyleCnt="3" custScaleY="18831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718E4-9656-4841-94F9-4DA39A8B294C}" srcId="{ADA236D7-24DB-429E-8FB1-DD15CBCC42F2}" destId="{092D1017-569D-415F-AD3F-04E65D08621C}" srcOrd="0" destOrd="0" parTransId="{DD1596D5-A8D9-4728-B53E-A426A2FE266A}" sibTransId="{604ACE90-70C5-4EE3-B8A6-DA189564ACF8}"/>
    <dgm:cxn modelId="{B3F84489-1C61-40D2-8AEC-392474E520BB}" srcId="{ADA236D7-24DB-429E-8FB1-DD15CBCC42F2}" destId="{7A7A9615-6CD1-420E-BE18-0D8D770511A8}" srcOrd="1" destOrd="0" parTransId="{7DC21EA9-AE01-4FAD-9E77-A1836E2EA3BB}" sibTransId="{062DD925-1A4B-46BC-8A07-0A278A1683DE}"/>
    <dgm:cxn modelId="{3D871997-EF4D-4996-91D6-CF7EEE5DEE99}" srcId="{ADA236D7-24DB-429E-8FB1-DD15CBCC42F2}" destId="{C7773C4B-341E-4CFA-B652-1858B92059E4}" srcOrd="2" destOrd="0" parTransId="{9AF58A27-54F3-4CEF-A4BB-AC109EFEEF05}" sibTransId="{19D78BFB-DC38-4115-A8A8-A2FC9F8F66E7}"/>
    <dgm:cxn modelId="{A0CFBF69-1C8D-404D-BC30-683D29F58974}" type="presOf" srcId="{ADA236D7-24DB-429E-8FB1-DD15CBCC42F2}" destId="{4D9AEEA1-363A-409D-A079-FB40968E40D3}" srcOrd="0" destOrd="0" presId="urn:microsoft.com/office/officeart/2005/8/layout/vList2"/>
    <dgm:cxn modelId="{18BA0F51-4B9D-43EA-8508-37F212219025}" type="presOf" srcId="{7A7A9615-6CD1-420E-BE18-0D8D770511A8}" destId="{741A163B-26E9-45EC-A171-8DC7F28288F6}" srcOrd="0" destOrd="0" presId="urn:microsoft.com/office/officeart/2005/8/layout/vList2"/>
    <dgm:cxn modelId="{FCB5CA52-2DCA-40FD-9AB9-26CAE58568AC}" type="presOf" srcId="{092D1017-569D-415F-AD3F-04E65D08621C}" destId="{74A6245F-BBDF-4B11-A1E0-CF4736A27324}" srcOrd="0" destOrd="0" presId="urn:microsoft.com/office/officeart/2005/8/layout/vList2"/>
    <dgm:cxn modelId="{05B69FCD-934C-47C6-BE5A-902E5444C492}" type="presOf" srcId="{C7773C4B-341E-4CFA-B652-1858B92059E4}" destId="{C71BC6D2-2626-461D-A6D7-14DA8F9AC42E}" srcOrd="0" destOrd="0" presId="urn:microsoft.com/office/officeart/2005/8/layout/vList2"/>
    <dgm:cxn modelId="{492F20C0-A88F-4F55-BAED-0FDB27457114}" type="presParOf" srcId="{4D9AEEA1-363A-409D-A079-FB40968E40D3}" destId="{74A6245F-BBDF-4B11-A1E0-CF4736A27324}" srcOrd="0" destOrd="0" presId="urn:microsoft.com/office/officeart/2005/8/layout/vList2"/>
    <dgm:cxn modelId="{304F1B8F-0B0B-46FB-8D5A-806EBFD1E36F}" type="presParOf" srcId="{4D9AEEA1-363A-409D-A079-FB40968E40D3}" destId="{DC1A1C18-D2D1-48C0-A6A6-36FE1F6DA997}" srcOrd="1" destOrd="0" presId="urn:microsoft.com/office/officeart/2005/8/layout/vList2"/>
    <dgm:cxn modelId="{76739789-C63B-4B98-A047-0196CED2EB41}" type="presParOf" srcId="{4D9AEEA1-363A-409D-A079-FB40968E40D3}" destId="{741A163B-26E9-45EC-A171-8DC7F28288F6}" srcOrd="2" destOrd="0" presId="urn:microsoft.com/office/officeart/2005/8/layout/vList2"/>
    <dgm:cxn modelId="{60A53FCF-ED75-4C63-90DF-A148F1AFF1D0}" type="presParOf" srcId="{4D9AEEA1-363A-409D-A079-FB40968E40D3}" destId="{B98F4020-A95B-43A3-B46F-DE7D2E8F873E}" srcOrd="3" destOrd="0" presId="urn:microsoft.com/office/officeart/2005/8/layout/vList2"/>
    <dgm:cxn modelId="{473E04A0-CF23-44A2-BC24-A42D1996A418}" type="presParOf" srcId="{4D9AEEA1-363A-409D-A079-FB40968E40D3}" destId="{C71BC6D2-2626-461D-A6D7-14DA8F9AC42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ABFA68-B7DB-49A8-9C14-0889A741461D}" type="doc">
      <dgm:prSet loTypeId="urn:microsoft.com/office/officeart/2005/8/layout/vList2" loCatId="list" qsTypeId="urn:microsoft.com/office/officeart/2005/8/quickstyle/simple3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5D9FB74-7B13-4876-A9DE-85C27470C0EA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Gradient Boosting is seen to have the highest area under the curve but is having more false positives for a higher number of True positives.</a:t>
          </a:r>
        </a:p>
        <a:p>
          <a:endParaRPr lang="en-US" dirty="0" smtClean="0">
            <a:latin typeface="Agency FB" panose="020B0503020202020204" pitchFamily="34" charset="0"/>
          </a:endParaRPr>
        </a:p>
      </dgm:t>
    </dgm:pt>
    <dgm:pt modelId="{EF7EDF0E-B33C-4E6E-8942-44351DD71750}" type="parTrans" cxnId="{137B91DC-8200-4BE2-8741-D3D1169D1112}">
      <dgm:prSet/>
      <dgm:spPr/>
      <dgm:t>
        <a:bodyPr/>
        <a:lstStyle/>
        <a:p>
          <a:endParaRPr lang="en-US"/>
        </a:p>
      </dgm:t>
    </dgm:pt>
    <dgm:pt modelId="{338BD036-3AF7-47D7-BC51-FEBFFB4D5119}" type="sibTrans" cxnId="{137B91DC-8200-4BE2-8741-D3D1169D1112}">
      <dgm:prSet/>
      <dgm:spPr/>
      <dgm:t>
        <a:bodyPr/>
        <a:lstStyle/>
        <a:p>
          <a:endParaRPr lang="en-US"/>
        </a:p>
      </dgm:t>
    </dgm:pt>
    <dgm:pt modelId="{40B17F0E-06BC-407A-8FA9-82C891944B20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Random Forest is seen to be having a slightly lower AUC. It is classifying True positives and a smaller rate of False positives.</a:t>
          </a:r>
        </a:p>
      </dgm:t>
    </dgm:pt>
    <dgm:pt modelId="{F16CBA01-00E8-4132-9F5A-5EF0EC43B1C7}" type="parTrans" cxnId="{EFCD8C8B-6EA7-4159-A30B-8B388920C024}">
      <dgm:prSet/>
      <dgm:spPr/>
      <dgm:t>
        <a:bodyPr/>
        <a:lstStyle/>
        <a:p>
          <a:endParaRPr lang="en-US"/>
        </a:p>
      </dgm:t>
    </dgm:pt>
    <dgm:pt modelId="{E66A9D5C-0960-4BE8-B2F3-EE66B8ED56D2}" type="sibTrans" cxnId="{EFCD8C8B-6EA7-4159-A30B-8B388920C024}">
      <dgm:prSet/>
      <dgm:spPr/>
      <dgm:t>
        <a:bodyPr/>
        <a:lstStyle/>
        <a:p>
          <a:endParaRPr lang="en-US"/>
        </a:p>
      </dgm:t>
    </dgm:pt>
    <dgm:pt modelId="{167E6561-DFFA-4248-B40E-73D3C6279D76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In case of Insurance leads, a False positive only leads to a customer who is less likely to respond to a cross sale lead. Hence we are OK with a higher True positive rate at the cost of a small False negative rate.</a:t>
          </a:r>
        </a:p>
      </dgm:t>
    </dgm:pt>
    <dgm:pt modelId="{234A6E4E-3F0B-4184-95A4-03BF850FC645}" type="parTrans" cxnId="{3AF0A070-33FF-4FAC-8766-9E6B2E1EB5AD}">
      <dgm:prSet/>
      <dgm:spPr/>
      <dgm:t>
        <a:bodyPr/>
        <a:lstStyle/>
        <a:p>
          <a:endParaRPr lang="en-US"/>
        </a:p>
      </dgm:t>
    </dgm:pt>
    <dgm:pt modelId="{9F6F6332-F0BD-47A7-832C-43D5044831D0}" type="sibTrans" cxnId="{3AF0A070-33FF-4FAC-8766-9E6B2E1EB5AD}">
      <dgm:prSet/>
      <dgm:spPr/>
      <dgm:t>
        <a:bodyPr/>
        <a:lstStyle/>
        <a:p>
          <a:endParaRPr lang="en-US"/>
        </a:p>
      </dgm:t>
    </dgm:pt>
    <dgm:pt modelId="{E8B0230D-C62D-4A98-8496-861003E6380E}">
      <dgm:prSet phldrT="[Text]"/>
      <dgm:spPr/>
      <dgm:t>
        <a:bodyPr/>
        <a:lstStyle/>
        <a:p>
          <a:r>
            <a:rPr lang="en-US" dirty="0" smtClean="0">
              <a:latin typeface="Agency FB" panose="020B0503020202020204" pitchFamily="34" charset="0"/>
            </a:rPr>
            <a:t>Gradient Boosting algorithm can be chosen for further testing.</a:t>
          </a:r>
        </a:p>
      </dgm:t>
    </dgm:pt>
    <dgm:pt modelId="{E3B6C0D3-2034-4546-84FB-2622CEF9A2A2}" type="parTrans" cxnId="{D63B3EA1-0352-4DA4-8D78-1AF72CE8EC50}">
      <dgm:prSet/>
      <dgm:spPr/>
      <dgm:t>
        <a:bodyPr/>
        <a:lstStyle/>
        <a:p>
          <a:endParaRPr lang="en-US"/>
        </a:p>
      </dgm:t>
    </dgm:pt>
    <dgm:pt modelId="{497206FB-6BBC-4804-8BE4-50112E3A3064}" type="sibTrans" cxnId="{D63B3EA1-0352-4DA4-8D78-1AF72CE8EC50}">
      <dgm:prSet/>
      <dgm:spPr/>
      <dgm:t>
        <a:bodyPr/>
        <a:lstStyle/>
        <a:p>
          <a:endParaRPr lang="en-US"/>
        </a:p>
      </dgm:t>
    </dgm:pt>
    <dgm:pt modelId="{DD6CDC8D-C656-4AD8-A408-402CDA00BC8B}" type="pres">
      <dgm:prSet presAssocID="{9EABFA68-B7DB-49A8-9C14-0889A741461D}" presName="linear" presStyleCnt="0">
        <dgm:presLayoutVars>
          <dgm:animLvl val="lvl"/>
          <dgm:resizeHandles val="exact"/>
        </dgm:presLayoutVars>
      </dgm:prSet>
      <dgm:spPr/>
    </dgm:pt>
    <dgm:pt modelId="{2843D1C3-0A75-4ACF-917C-168ED41F7B3E}" type="pres">
      <dgm:prSet presAssocID="{05D9FB74-7B13-4876-A9DE-85C27470C0E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F7905A-A31C-45B1-AB09-C55F34438B63}" type="pres">
      <dgm:prSet presAssocID="{338BD036-3AF7-47D7-BC51-FEBFFB4D5119}" presName="spacer" presStyleCnt="0"/>
      <dgm:spPr/>
    </dgm:pt>
    <dgm:pt modelId="{0B5A4016-716F-4823-B389-884F66079600}" type="pres">
      <dgm:prSet presAssocID="{40B17F0E-06BC-407A-8FA9-82C891944B2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F77FD4-1807-4A56-8E27-DE5AA12824B4}" type="pres">
      <dgm:prSet presAssocID="{E66A9D5C-0960-4BE8-B2F3-EE66B8ED56D2}" presName="spacer" presStyleCnt="0"/>
      <dgm:spPr/>
    </dgm:pt>
    <dgm:pt modelId="{201CCE78-1783-42D5-81FC-01CE43606AC4}" type="pres">
      <dgm:prSet presAssocID="{167E6561-DFFA-4248-B40E-73D3C6279D7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999B96-D32B-4785-878E-8A6D541D53CB}" type="pres">
      <dgm:prSet presAssocID="{9F6F6332-F0BD-47A7-832C-43D5044831D0}" presName="spacer" presStyleCnt="0"/>
      <dgm:spPr/>
    </dgm:pt>
    <dgm:pt modelId="{875E86DF-56EB-4578-8AC0-42A2102D03B5}" type="pres">
      <dgm:prSet presAssocID="{E8B0230D-C62D-4A98-8496-861003E6380E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F0A070-33FF-4FAC-8766-9E6B2E1EB5AD}" srcId="{9EABFA68-B7DB-49A8-9C14-0889A741461D}" destId="{167E6561-DFFA-4248-B40E-73D3C6279D76}" srcOrd="2" destOrd="0" parTransId="{234A6E4E-3F0B-4184-95A4-03BF850FC645}" sibTransId="{9F6F6332-F0BD-47A7-832C-43D5044831D0}"/>
    <dgm:cxn modelId="{EFCD8C8B-6EA7-4159-A30B-8B388920C024}" srcId="{9EABFA68-B7DB-49A8-9C14-0889A741461D}" destId="{40B17F0E-06BC-407A-8FA9-82C891944B20}" srcOrd="1" destOrd="0" parTransId="{F16CBA01-00E8-4132-9F5A-5EF0EC43B1C7}" sibTransId="{E66A9D5C-0960-4BE8-B2F3-EE66B8ED56D2}"/>
    <dgm:cxn modelId="{D63B3EA1-0352-4DA4-8D78-1AF72CE8EC50}" srcId="{9EABFA68-B7DB-49A8-9C14-0889A741461D}" destId="{E8B0230D-C62D-4A98-8496-861003E6380E}" srcOrd="3" destOrd="0" parTransId="{E3B6C0D3-2034-4546-84FB-2622CEF9A2A2}" sibTransId="{497206FB-6BBC-4804-8BE4-50112E3A3064}"/>
    <dgm:cxn modelId="{929D0336-EB28-4077-B6B3-C48230966851}" type="presOf" srcId="{167E6561-DFFA-4248-B40E-73D3C6279D76}" destId="{201CCE78-1783-42D5-81FC-01CE43606AC4}" srcOrd="0" destOrd="0" presId="urn:microsoft.com/office/officeart/2005/8/layout/vList2"/>
    <dgm:cxn modelId="{7DD0DF0D-4731-4038-9344-0C4B8805D74B}" type="presOf" srcId="{E8B0230D-C62D-4A98-8496-861003E6380E}" destId="{875E86DF-56EB-4578-8AC0-42A2102D03B5}" srcOrd="0" destOrd="0" presId="urn:microsoft.com/office/officeart/2005/8/layout/vList2"/>
    <dgm:cxn modelId="{7BAA45B2-21E5-41BC-9B07-541E8E7CC4A0}" type="presOf" srcId="{05D9FB74-7B13-4876-A9DE-85C27470C0EA}" destId="{2843D1C3-0A75-4ACF-917C-168ED41F7B3E}" srcOrd="0" destOrd="0" presId="urn:microsoft.com/office/officeart/2005/8/layout/vList2"/>
    <dgm:cxn modelId="{75CF46F8-404E-4C94-B1E0-E725D3BB7B34}" type="presOf" srcId="{40B17F0E-06BC-407A-8FA9-82C891944B20}" destId="{0B5A4016-716F-4823-B389-884F66079600}" srcOrd="0" destOrd="0" presId="urn:microsoft.com/office/officeart/2005/8/layout/vList2"/>
    <dgm:cxn modelId="{137B91DC-8200-4BE2-8741-D3D1169D1112}" srcId="{9EABFA68-B7DB-49A8-9C14-0889A741461D}" destId="{05D9FB74-7B13-4876-A9DE-85C27470C0EA}" srcOrd="0" destOrd="0" parTransId="{EF7EDF0E-B33C-4E6E-8942-44351DD71750}" sibTransId="{338BD036-3AF7-47D7-BC51-FEBFFB4D5119}"/>
    <dgm:cxn modelId="{C62C6DB5-FE9B-4C5C-85EE-B7F32E1729E4}" type="presOf" srcId="{9EABFA68-B7DB-49A8-9C14-0889A741461D}" destId="{DD6CDC8D-C656-4AD8-A408-402CDA00BC8B}" srcOrd="0" destOrd="0" presId="urn:microsoft.com/office/officeart/2005/8/layout/vList2"/>
    <dgm:cxn modelId="{FF6A9D70-7955-4CC7-9A08-92A99C1DA145}" type="presParOf" srcId="{DD6CDC8D-C656-4AD8-A408-402CDA00BC8B}" destId="{2843D1C3-0A75-4ACF-917C-168ED41F7B3E}" srcOrd="0" destOrd="0" presId="urn:microsoft.com/office/officeart/2005/8/layout/vList2"/>
    <dgm:cxn modelId="{DBEB040B-664F-42E2-B9CF-E0BDD604CCDF}" type="presParOf" srcId="{DD6CDC8D-C656-4AD8-A408-402CDA00BC8B}" destId="{79F7905A-A31C-45B1-AB09-C55F34438B63}" srcOrd="1" destOrd="0" presId="urn:microsoft.com/office/officeart/2005/8/layout/vList2"/>
    <dgm:cxn modelId="{2D3FE70E-72F3-4F13-AA13-3B72765C2910}" type="presParOf" srcId="{DD6CDC8D-C656-4AD8-A408-402CDA00BC8B}" destId="{0B5A4016-716F-4823-B389-884F66079600}" srcOrd="2" destOrd="0" presId="urn:microsoft.com/office/officeart/2005/8/layout/vList2"/>
    <dgm:cxn modelId="{2E2D43CC-4538-430B-AA10-11A75E0EF8FE}" type="presParOf" srcId="{DD6CDC8D-C656-4AD8-A408-402CDA00BC8B}" destId="{40F77FD4-1807-4A56-8E27-DE5AA12824B4}" srcOrd="3" destOrd="0" presId="urn:microsoft.com/office/officeart/2005/8/layout/vList2"/>
    <dgm:cxn modelId="{0E581903-82AD-4542-BE84-945B53A2B7A3}" type="presParOf" srcId="{DD6CDC8D-C656-4AD8-A408-402CDA00BC8B}" destId="{201CCE78-1783-42D5-81FC-01CE43606AC4}" srcOrd="4" destOrd="0" presId="urn:microsoft.com/office/officeart/2005/8/layout/vList2"/>
    <dgm:cxn modelId="{848F3DCF-753A-4074-BA39-096234869D22}" type="presParOf" srcId="{DD6CDC8D-C656-4AD8-A408-402CDA00BC8B}" destId="{E0999B96-D32B-4785-878E-8A6D541D53CB}" srcOrd="5" destOrd="0" presId="urn:microsoft.com/office/officeart/2005/8/layout/vList2"/>
    <dgm:cxn modelId="{CFED20BA-D47F-46A2-99F5-0CE021C6893B}" type="presParOf" srcId="{DD6CDC8D-C656-4AD8-A408-402CDA00BC8B}" destId="{875E86DF-56EB-4578-8AC0-42A2102D03B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6245F-BBDF-4B11-A1E0-CF4736A27324}">
      <dsp:nvSpPr>
        <dsp:cNvPr id="0" name=""/>
        <dsp:cNvSpPr/>
      </dsp:nvSpPr>
      <dsp:spPr>
        <a:xfrm>
          <a:off x="0" y="57445"/>
          <a:ext cx="8784976" cy="1626033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Agency FB" panose="020B0503020202020204" pitchFamily="34" charset="0"/>
            </a:rPr>
            <a:t>Increasing revenues</a:t>
          </a:r>
          <a:endParaRPr lang="en-US" sz="3600" kern="1200" dirty="0">
            <a:latin typeface="Agency FB" panose="020B0503020202020204" pitchFamily="34" charset="0"/>
          </a:endParaRPr>
        </a:p>
      </dsp:txBody>
      <dsp:txXfrm>
        <a:off x="79376" y="136821"/>
        <a:ext cx="8626224" cy="1467281"/>
      </dsp:txXfrm>
    </dsp:sp>
    <dsp:sp modelId="{741A163B-26E9-45EC-A171-8DC7F28288F6}">
      <dsp:nvSpPr>
        <dsp:cNvPr id="0" name=""/>
        <dsp:cNvSpPr/>
      </dsp:nvSpPr>
      <dsp:spPr>
        <a:xfrm>
          <a:off x="0" y="1787159"/>
          <a:ext cx="8784976" cy="1626033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Agency FB" panose="020B0503020202020204" pitchFamily="34" charset="0"/>
            </a:rPr>
            <a:t>Usage of existing customer base</a:t>
          </a:r>
          <a:endParaRPr lang="en-US" sz="3600" kern="1200" dirty="0">
            <a:latin typeface="Agency FB" panose="020B0503020202020204" pitchFamily="34" charset="0"/>
          </a:endParaRPr>
        </a:p>
      </dsp:txBody>
      <dsp:txXfrm>
        <a:off x="79376" y="1866535"/>
        <a:ext cx="8626224" cy="1467281"/>
      </dsp:txXfrm>
    </dsp:sp>
    <dsp:sp modelId="{C71BC6D2-2626-461D-A6D7-14DA8F9AC42E}">
      <dsp:nvSpPr>
        <dsp:cNvPr id="0" name=""/>
        <dsp:cNvSpPr/>
      </dsp:nvSpPr>
      <dsp:spPr>
        <a:xfrm>
          <a:off x="0" y="3516872"/>
          <a:ext cx="8784976" cy="1626033"/>
        </a:xfrm>
        <a:prstGeom prst="roundRect">
          <a:avLst/>
        </a:prstGeom>
        <a:gradFill rotWithShape="0">
          <a:gsLst>
            <a:gs pos="0">
              <a:schemeClr val="accent1">
                <a:shade val="50000"/>
                <a:hueOff val="240958"/>
                <a:satOff val="-5040"/>
                <a:lumOff val="28042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240958"/>
                <a:satOff val="-5040"/>
                <a:lumOff val="28042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240958"/>
                <a:satOff val="-5040"/>
                <a:lumOff val="280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latin typeface="Agency FB" panose="020B0503020202020204" pitchFamily="34" charset="0"/>
            </a:rPr>
            <a:t>Optimization using ML can aide better strategies.</a:t>
          </a:r>
          <a:endParaRPr lang="en-US" sz="3600" kern="1200" dirty="0">
            <a:latin typeface="Agency FB" panose="020B0503020202020204" pitchFamily="34" charset="0"/>
          </a:endParaRPr>
        </a:p>
      </dsp:txBody>
      <dsp:txXfrm>
        <a:off x="79376" y="3596248"/>
        <a:ext cx="8626224" cy="1467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3D1C3-0A75-4ACF-917C-168ED41F7B3E}">
      <dsp:nvSpPr>
        <dsp:cNvPr id="0" name=""/>
        <dsp:cNvSpPr/>
      </dsp:nvSpPr>
      <dsp:spPr>
        <a:xfrm>
          <a:off x="0" y="67435"/>
          <a:ext cx="8496944" cy="12530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gency FB" panose="020B0503020202020204" pitchFamily="34" charset="0"/>
            </a:rPr>
            <a:t>Gradient Boosting is seen to have the highest area under the curve but is having more false positives for a higher number of True positives.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 smtClean="0">
            <a:latin typeface="Agency FB" panose="020B0503020202020204" pitchFamily="34" charset="0"/>
          </a:endParaRPr>
        </a:p>
      </dsp:txBody>
      <dsp:txXfrm>
        <a:off x="61170" y="128605"/>
        <a:ext cx="8374604" cy="1130730"/>
      </dsp:txXfrm>
    </dsp:sp>
    <dsp:sp modelId="{0B5A4016-716F-4823-B389-884F66079600}">
      <dsp:nvSpPr>
        <dsp:cNvPr id="0" name=""/>
        <dsp:cNvSpPr/>
      </dsp:nvSpPr>
      <dsp:spPr>
        <a:xfrm>
          <a:off x="0" y="1380985"/>
          <a:ext cx="8496944" cy="12530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gency FB" panose="020B0503020202020204" pitchFamily="34" charset="0"/>
            </a:rPr>
            <a:t>Random Forest is seen to be having a slightly lower AUC. It is classifying True positives and a smaller rate of False positives.</a:t>
          </a:r>
        </a:p>
      </dsp:txBody>
      <dsp:txXfrm>
        <a:off x="61170" y="1442155"/>
        <a:ext cx="8374604" cy="1130730"/>
      </dsp:txXfrm>
    </dsp:sp>
    <dsp:sp modelId="{201CCE78-1783-42D5-81FC-01CE43606AC4}">
      <dsp:nvSpPr>
        <dsp:cNvPr id="0" name=""/>
        <dsp:cNvSpPr/>
      </dsp:nvSpPr>
      <dsp:spPr>
        <a:xfrm>
          <a:off x="0" y="2694535"/>
          <a:ext cx="8496944" cy="12530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gency FB" panose="020B0503020202020204" pitchFamily="34" charset="0"/>
            </a:rPr>
            <a:t>In case of Insurance leads, a False positive only leads to a customer who is less likely to respond to a cross sale lead. Hence we are OK with a higher True positive rate at the cost of a small False negative rate.</a:t>
          </a:r>
        </a:p>
      </dsp:txBody>
      <dsp:txXfrm>
        <a:off x="61170" y="2755705"/>
        <a:ext cx="8374604" cy="1130730"/>
      </dsp:txXfrm>
    </dsp:sp>
    <dsp:sp modelId="{875E86DF-56EB-4578-8AC0-42A2102D03B5}">
      <dsp:nvSpPr>
        <dsp:cNvPr id="0" name=""/>
        <dsp:cNvSpPr/>
      </dsp:nvSpPr>
      <dsp:spPr>
        <a:xfrm>
          <a:off x="0" y="4008086"/>
          <a:ext cx="8496944" cy="125307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Agency FB" panose="020B0503020202020204" pitchFamily="34" charset="0"/>
            </a:rPr>
            <a:t>Gradient Boosting algorithm can be chosen for further testing.</a:t>
          </a:r>
        </a:p>
      </dsp:txBody>
      <dsp:txXfrm>
        <a:off x="61170" y="4069256"/>
        <a:ext cx="8374604" cy="1130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1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35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0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0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4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1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1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45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9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6D635-DBD2-46D8-A1A2-9982BD16A737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DA98F-E5D6-4FF6-9B15-4A31D5D43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0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4632" cy="2378695"/>
          </a:xfrm>
        </p:spPr>
        <p:txBody>
          <a:bodyPr>
            <a:norm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Cross selling Vehicle Insurance to Health Insurance Customers- </a:t>
            </a:r>
            <a:r>
              <a:rPr lang="en-US" dirty="0" smtClean="0">
                <a:latin typeface="Agency FB" panose="020B0503020202020204" pitchFamily="34" charset="0"/>
              </a:rPr>
              <a:t/>
            </a:r>
            <a:br>
              <a:rPr lang="en-US" dirty="0" smtClean="0">
                <a:latin typeface="Agency FB" panose="020B0503020202020204" pitchFamily="34" charset="0"/>
              </a:rPr>
            </a:br>
            <a:r>
              <a:rPr lang="en-US" dirty="0" smtClean="0">
                <a:latin typeface="Agency FB" panose="020B0503020202020204" pitchFamily="34" charset="0"/>
              </a:rPr>
              <a:t>A </a:t>
            </a:r>
            <a:r>
              <a:rPr lang="en-US" dirty="0">
                <a:latin typeface="Agency FB" panose="020B0503020202020204" pitchFamily="34" charset="0"/>
              </a:rPr>
              <a:t>Machine Learning </a:t>
            </a:r>
            <a:r>
              <a:rPr lang="en-US" dirty="0" smtClean="0">
                <a:latin typeface="Agency FB" panose="020B0503020202020204" pitchFamily="34" charset="0"/>
              </a:rPr>
              <a:t>Approach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>
                <a:solidFill>
                  <a:schemeClr val="tx1"/>
                </a:solidFill>
                <a:latin typeface="Agency FB" panose="020B0503020202020204" pitchFamily="34" charset="0"/>
              </a:rPr>
              <a:t>Poojitha</a:t>
            </a:r>
            <a:r>
              <a:rPr lang="en-US" dirty="0" smtClean="0">
                <a:solidFill>
                  <a:schemeClr val="tx1"/>
                </a:solidFill>
                <a:latin typeface="Agency FB" panose="020B0503020202020204" pitchFamily="34" charset="0"/>
              </a:rPr>
              <a:t> Bhat</a:t>
            </a:r>
            <a:endParaRPr lang="en-US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39" y="0"/>
            <a:ext cx="4380415" cy="3356992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780928"/>
            <a:ext cx="4788024" cy="4042792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sp>
        <p:nvSpPr>
          <p:cNvPr id="8" name="TextBox 7"/>
          <p:cNvSpPr txBox="1"/>
          <p:nvPr/>
        </p:nvSpPr>
        <p:spPr>
          <a:xfrm>
            <a:off x="4572000" y="1700808"/>
            <a:ext cx="349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Binning of Age groups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4617658"/>
            <a:ext cx="3491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Channels with over 9000 customers.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152- Internet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124- Third Party agencies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26- Direct Response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160- Affinity groups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156- Agents</a:t>
            </a:r>
            <a:endParaRPr lang="en-US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3"/>
            <a:ext cx="4860032" cy="3456384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40968"/>
            <a:ext cx="4788024" cy="3717032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sp>
        <p:nvSpPr>
          <p:cNvPr id="8" name="TextBox 7"/>
          <p:cNvSpPr txBox="1"/>
          <p:nvPr/>
        </p:nvSpPr>
        <p:spPr>
          <a:xfrm>
            <a:off x="864096" y="4630152"/>
            <a:ext cx="3491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Region 28 – West Bengal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Region 8 – Haryana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Region 46- Goa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Region 41- Andhra Pradesh</a:t>
            </a:r>
          </a:p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Region 15- Maharashtra</a:t>
            </a:r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EDA on the responses received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" y="23873"/>
            <a:ext cx="4559990" cy="3765167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571" y="3572247"/>
            <a:ext cx="5295528" cy="3285753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2" y="260648"/>
            <a:ext cx="4401852" cy="3744416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61048"/>
            <a:ext cx="4935488" cy="2834660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4932040" y="198884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Percentage?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56791"/>
            <a:ext cx="5943600" cy="4238625"/>
          </a:xfrm>
          <a:prstGeom prst="rect">
            <a:avLst/>
          </a:prstGeom>
          <a:noFill/>
          <a:ln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Pre-Processing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Binning-Age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835696" y="1844824"/>
            <a:ext cx="3960440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796136" y="4149080"/>
            <a:ext cx="3114675" cy="2708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3664" y="1078434"/>
            <a:ext cx="2504132" cy="766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Binning- Annual Premium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-9872" y="1124744"/>
            <a:ext cx="5229944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076056" y="3789040"/>
            <a:ext cx="3912493" cy="2931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Binning- Vintage/MOBs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1556792"/>
            <a:ext cx="5943600" cy="399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572000" y="2132856"/>
            <a:ext cx="3362325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3308" y="4556928"/>
            <a:ext cx="5943600" cy="3663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5727555" y="4556928"/>
            <a:ext cx="3324225" cy="204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Why Cross-Sell?</a:t>
            </a:r>
            <a:endParaRPr 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78855609"/>
              </p:ext>
            </p:extLst>
          </p:nvPr>
        </p:nvGraphicFramePr>
        <p:xfrm>
          <a:off x="179512" y="1397000"/>
          <a:ext cx="8784976" cy="5200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251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Binning -Channels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6081" y="1338262"/>
            <a:ext cx="3743325" cy="2771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267744" y="4437112"/>
            <a:ext cx="5943600" cy="423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43706" y="5229200"/>
            <a:ext cx="369570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Assigning region names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1095375"/>
            <a:ext cx="2962275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224558" y="2492896"/>
            <a:ext cx="5667375" cy="33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58" y="2826271"/>
            <a:ext cx="2981325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5076056" y="4200897"/>
            <a:ext cx="3175645" cy="2420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Dropping the parent columns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115616" y="1801248"/>
            <a:ext cx="5524500" cy="1095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827584" y="4149080"/>
            <a:ext cx="5943600" cy="2251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Replacing Boolean Characters with 0 and 1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195736" y="1916832"/>
            <a:ext cx="4143375" cy="85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 rotWithShape="1">
          <a:blip r:embed="rId5"/>
          <a:srcRect b="2254"/>
          <a:stretch/>
        </p:blipFill>
        <p:spPr bwMode="auto">
          <a:xfrm>
            <a:off x="1547664" y="3349046"/>
            <a:ext cx="5803900" cy="3418840"/>
          </a:xfrm>
          <a:prstGeom prst="rect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One Hot Encoding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1476" y="1268760"/>
            <a:ext cx="5943600" cy="2053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843808" y="3322350"/>
            <a:ext cx="5943600" cy="8369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179512" y="4203700"/>
            <a:ext cx="5943600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Dropping the parent columns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9552" y="2413961"/>
            <a:ext cx="5943600" cy="1726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411760" y="4653136"/>
            <a:ext cx="5943600" cy="1617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Handling Imbalanced Data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4"/>
          <a:srcRect b="23405"/>
          <a:stretch/>
        </p:blipFill>
        <p:spPr bwMode="auto">
          <a:xfrm>
            <a:off x="1916935" y="2856547"/>
            <a:ext cx="5045710" cy="1144905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520502" y="4663781"/>
            <a:ext cx="3838575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928937" y="5877271"/>
            <a:ext cx="3286125" cy="69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2811015" y="1844824"/>
            <a:ext cx="325755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Correlation Analysis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1412776"/>
            <a:ext cx="2962275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628799"/>
            <a:ext cx="4464496" cy="30963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95536" y="5301208"/>
            <a:ext cx="8352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People who have been previously insured or have claimed expenses due to vehicle damage are seen to be less likely to respond to the cross sales. </a:t>
            </a: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People are also less likely to respond when contacted over internet.</a:t>
            </a:r>
          </a:p>
          <a:p>
            <a:r>
              <a:rPr lang="en-US" dirty="0" smtClean="0">
                <a:solidFill>
                  <a:schemeClr val="bg1"/>
                </a:solidFill>
                <a:latin typeface="Agency FB" panose="020B0503020202020204" pitchFamily="34" charset="0"/>
              </a:rPr>
              <a:t>As expected, the age group has a correlation with the channel through which the customers are reached.</a:t>
            </a:r>
          </a:p>
          <a:p>
            <a:endParaRPr lang="en-US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MODELING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Logistic Regression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1556792"/>
            <a:ext cx="3419475" cy="65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51520" y="2782603"/>
            <a:ext cx="3276600" cy="390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3779912" y="3789040"/>
            <a:ext cx="4824536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Data Collection and Preparation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Tuning the Penalty value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79512" y="1700808"/>
            <a:ext cx="5943600" cy="5702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179512" y="2564904"/>
            <a:ext cx="5943600" cy="580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35665" y="3410418"/>
            <a:ext cx="4352925" cy="619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590" y="4271600"/>
            <a:ext cx="4581525" cy="2400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Decision Tree Classifier- Default parameters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344" y="3429000"/>
            <a:ext cx="4345632" cy="2238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524544" y="3565732"/>
            <a:ext cx="4615830" cy="2143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716016" y="2680855"/>
            <a:ext cx="3914775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251520" y="2471737"/>
            <a:ext cx="3257550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Gini Decision Tree Classifier- Parameter tuning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1628800"/>
            <a:ext cx="5943600" cy="702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179512" y="2784626"/>
            <a:ext cx="3456384" cy="1220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2555776" y="4221088"/>
            <a:ext cx="6303640" cy="2367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Entropy Decision Tree </a:t>
            </a:r>
            <a:r>
              <a:rPr lang="en-US" dirty="0" smtClean="0">
                <a:latin typeface="Agency FB" panose="020B0503020202020204" pitchFamily="34" charset="0"/>
              </a:rPr>
              <a:t>Classifier- Parameter tuning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132856"/>
            <a:ext cx="5943600" cy="1671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941534" y="4149080"/>
            <a:ext cx="5943600" cy="23850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Plotting Learning Curves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8244" y="1700808"/>
            <a:ext cx="4181475" cy="1247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1700808"/>
            <a:ext cx="4104456" cy="1584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144760" y="3572950"/>
            <a:ext cx="4066803" cy="2640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4716016" y="3639898"/>
            <a:ext cx="4254614" cy="261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60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Random Forest Classifier- Default Parameters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23528" y="2060848"/>
            <a:ext cx="3714750" cy="79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543300" y="3212976"/>
            <a:ext cx="56007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Random Forest Classifier- </a:t>
            </a:r>
            <a:br>
              <a:rPr lang="en-US" dirty="0" smtClean="0">
                <a:latin typeface="Agency FB" panose="020B0503020202020204" pitchFamily="34" charset="0"/>
              </a:rPr>
            </a:br>
            <a:r>
              <a:rPr lang="en-US" dirty="0" smtClean="0">
                <a:latin typeface="Agency FB" panose="020B0503020202020204" pitchFamily="34" charset="0"/>
              </a:rPr>
              <a:t>Tuned </a:t>
            </a:r>
            <a:r>
              <a:rPr lang="en-US" dirty="0" err="1" smtClean="0">
                <a:latin typeface="Agency FB" panose="020B0503020202020204" pitchFamily="34" charset="0"/>
              </a:rPr>
              <a:t>Hyperparameters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1694971"/>
            <a:ext cx="5943600" cy="1301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943600" y="2207849"/>
            <a:ext cx="3419475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-91705" y="3430457"/>
            <a:ext cx="46863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3563887" y="4040057"/>
            <a:ext cx="5472609" cy="27013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Gradient Boosting Classifier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04" y="1412776"/>
            <a:ext cx="6912768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7020272" y="4022204"/>
            <a:ext cx="161925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1115616" y="4581128"/>
            <a:ext cx="4448175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gency FB" panose="020B0503020202020204" pitchFamily="34" charset="0"/>
              </a:rPr>
              <a:t>Comparing the performances of all the models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5868" y="1124745"/>
            <a:ext cx="5295900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5868" y="3329118"/>
            <a:ext cx="4648200" cy="2781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555904" y="4719768"/>
            <a:ext cx="233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gency FB" panose="020B0503020202020204" pitchFamily="34" charset="0"/>
              </a:rPr>
              <a:t>Gradient Boosting Classifier is giving the best performance.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211960" y="2276872"/>
            <a:ext cx="4957337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Observations and Conclusion</a:t>
            </a:r>
            <a:endParaRPr 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16138739"/>
              </p:ext>
            </p:extLst>
          </p:nvPr>
        </p:nvGraphicFramePr>
        <p:xfrm>
          <a:off x="395536" y="1340768"/>
          <a:ext cx="8496944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Data sourcing and initial analysis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33536" y="1556792"/>
            <a:ext cx="5943600" cy="975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3536" y="2788602"/>
            <a:ext cx="5943600" cy="12807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 rotWithShape="1">
          <a:blip r:embed="rId6"/>
          <a:srcRect l="73056"/>
          <a:stretch/>
        </p:blipFill>
        <p:spPr>
          <a:xfrm>
            <a:off x="33536" y="4098950"/>
            <a:ext cx="475215" cy="1128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-16233" y="5517232"/>
            <a:ext cx="2314575" cy="628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977136" y="3068960"/>
            <a:ext cx="316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Unique identifier of customer,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Age,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Driving License(Yes or No),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 Region code,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Whether the customer has been previously insured,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Premium paid by the customer, Sales channel,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Number of days for which the customer ahs been on books, 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Response(Yes or No)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latin typeface="Algerian" panose="04020705040A02060702" pitchFamily="82" charset="0"/>
              </a:rPr>
              <a:t>Thank you!</a:t>
            </a:r>
            <a:endParaRPr lang="en-US" sz="5400" b="1" dirty="0"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9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Null values analysis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31640" y="1864205"/>
            <a:ext cx="5495925" cy="3105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Variable Analysis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1556792"/>
            <a:ext cx="314325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3373245" y="1772816"/>
            <a:ext cx="2305685" cy="1928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4503670" y="3701311"/>
            <a:ext cx="3876675" cy="807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1907704" y="4504037"/>
            <a:ext cx="4010025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/>
          <p:nvPr/>
        </p:nvPicPr>
        <p:blipFill rotWithShape="1">
          <a:blip r:embed="rId8"/>
          <a:srcRect b="54043"/>
          <a:stretch/>
        </p:blipFill>
        <p:spPr bwMode="auto">
          <a:xfrm>
            <a:off x="58162" y="5275563"/>
            <a:ext cx="3529965" cy="158243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Variable Analysis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59749" y="1152525"/>
            <a:ext cx="3743325" cy="2276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4387403" y="1853381"/>
            <a:ext cx="4171950" cy="2143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3645024"/>
            <a:ext cx="3903073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/>
          <p:nvPr/>
        </p:nvPicPr>
        <p:blipFill>
          <a:blip r:embed="rId7"/>
          <a:stretch>
            <a:fillRect/>
          </a:stretch>
        </p:blipFill>
        <p:spPr>
          <a:xfrm>
            <a:off x="4860032" y="5157192"/>
            <a:ext cx="3514725" cy="1009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gency FB" panose="020B0503020202020204" pitchFamily="34" charset="0"/>
              </a:rPr>
              <a:t>Variable Analysis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43225" y="3043237"/>
            <a:ext cx="3257550" cy="771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2923365" y="1994829"/>
            <a:ext cx="3781425" cy="723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glow rad="127000">
              <a:schemeClr val="accent1">
                <a:alpha val="7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Exploratory Data Analysis of the health insurance holders</a:t>
            </a:r>
            <a:endParaRPr lang="en-US" b="1" dirty="0">
              <a:latin typeface="Agency FB" panose="020B05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414</Words>
  <Application>Microsoft Office PowerPoint</Application>
  <PresentationFormat>On-screen Show (4:3)</PresentationFormat>
  <Paragraphs>69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Cross selling Vehicle Insurance to Health Insurance Customers-  A Machine Learning Approach</vt:lpstr>
      <vt:lpstr>Why Cross-Sell?</vt:lpstr>
      <vt:lpstr>Data Collection and Preparation</vt:lpstr>
      <vt:lpstr>Data sourcing and initial analysis</vt:lpstr>
      <vt:lpstr>Null values analysis</vt:lpstr>
      <vt:lpstr>Variable Analysis</vt:lpstr>
      <vt:lpstr>Variable Analysis</vt:lpstr>
      <vt:lpstr>Variable Analysis</vt:lpstr>
      <vt:lpstr>Exploratory Data Analysis of the health insurance holders</vt:lpstr>
      <vt:lpstr>PowerPoint Presentation</vt:lpstr>
      <vt:lpstr>PowerPoint Presentation</vt:lpstr>
      <vt:lpstr>EDA on the responses received</vt:lpstr>
      <vt:lpstr>PowerPoint Presentation</vt:lpstr>
      <vt:lpstr>PowerPoint Presentation</vt:lpstr>
      <vt:lpstr>PowerPoint Presentation</vt:lpstr>
      <vt:lpstr>Pre-Processing</vt:lpstr>
      <vt:lpstr>Binning-Age</vt:lpstr>
      <vt:lpstr>Binning- Annual Premium</vt:lpstr>
      <vt:lpstr>Binning- Vintage/MOBs</vt:lpstr>
      <vt:lpstr>Binning -Channels</vt:lpstr>
      <vt:lpstr>Assigning region names</vt:lpstr>
      <vt:lpstr>Dropping the parent columns</vt:lpstr>
      <vt:lpstr>Replacing Boolean Characters with 0 and 1</vt:lpstr>
      <vt:lpstr>One Hot Encoding</vt:lpstr>
      <vt:lpstr>Dropping the parent columns</vt:lpstr>
      <vt:lpstr>Handling Imbalanced Data</vt:lpstr>
      <vt:lpstr>Correlation Analysis</vt:lpstr>
      <vt:lpstr>MODELING</vt:lpstr>
      <vt:lpstr>Logistic Regression</vt:lpstr>
      <vt:lpstr>Tuning the Penalty value</vt:lpstr>
      <vt:lpstr>Decision Tree Classifier- Default parameters</vt:lpstr>
      <vt:lpstr>Gini Decision Tree Classifier- Parameter tuning</vt:lpstr>
      <vt:lpstr>Entropy Decision Tree Classifier- Parameter tuning</vt:lpstr>
      <vt:lpstr>Plotting Learning Curves</vt:lpstr>
      <vt:lpstr>Random Forest Classifier- Default Parameters</vt:lpstr>
      <vt:lpstr>Random Forest Classifier-  Tuned Hyperparameters</vt:lpstr>
      <vt:lpstr>Gradient Boosting Classifier</vt:lpstr>
      <vt:lpstr>Comparing the performances of all the models</vt:lpstr>
      <vt:lpstr>Observations and Conclusion</vt:lpstr>
      <vt:lpstr>Thank you!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selling Vehicle Insurance to Health Insurance Customers-  A Machine Learning Approach</dc:title>
  <dc:creator>Poojitha Bhat</dc:creator>
  <cp:lastModifiedBy> Poojitha Bhat</cp:lastModifiedBy>
  <cp:revision>15</cp:revision>
  <dcterms:created xsi:type="dcterms:W3CDTF">2021-03-15T02:18:55Z</dcterms:created>
  <dcterms:modified xsi:type="dcterms:W3CDTF">2021-03-15T05:09:31Z</dcterms:modified>
</cp:coreProperties>
</file>